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6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5" r:id="rId10"/>
    <p:sldId id="263" r:id="rId11"/>
    <p:sldId id="266" r:id="rId12"/>
    <p:sldId id="267" r:id="rId13"/>
    <p:sldId id="274" r:id="rId14"/>
    <p:sldId id="273" r:id="rId15"/>
    <p:sldId id="275" r:id="rId16"/>
    <p:sldId id="272" r:id="rId17"/>
    <p:sldId id="276" r:id="rId18"/>
    <p:sldId id="277" r:id="rId19"/>
    <p:sldId id="287" r:id="rId20"/>
    <p:sldId id="282" r:id="rId21"/>
    <p:sldId id="285" r:id="rId22"/>
    <p:sldId id="286" r:id="rId23"/>
    <p:sldId id="284" r:id="rId24"/>
    <p:sldId id="283" r:id="rId25"/>
    <p:sldId id="278" r:id="rId26"/>
    <p:sldId id="268" r:id="rId27"/>
    <p:sldId id="269" r:id="rId28"/>
    <p:sldId id="270" r:id="rId29"/>
    <p:sldId id="279" r:id="rId30"/>
    <p:sldId id="280" r:id="rId31"/>
    <p:sldId id="271" r:id="rId32"/>
    <p:sldId id="281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9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53E5A7A-ABFC-4161-8A6F-E47B3B9FC3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8872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D9A0F72-61B0-41DD-A7F0-48DF759A0762}" type="slidenum">
              <a:rPr lang="ru-RU" altLang="ru-RU" smtClean="0"/>
              <a:pPr eaLnBrk="1" hangingPunct="1">
                <a:spcBef>
                  <a:spcPct val="0"/>
                </a:spcBef>
              </a:pPr>
              <a:t>27</a:t>
            </a:fld>
            <a:endParaRPr lang="ru-RU" altLang="ru-RU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«Нашла коса на камень».       «Дело в шляпе»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71CEA1F-1871-48A8-8DA5-D16CA6AE836A}" type="slidenum">
              <a:rPr lang="ru-RU" altLang="ru-RU" smtClean="0"/>
              <a:pPr eaLnBrk="1" hangingPunct="1">
                <a:spcBef>
                  <a:spcPct val="0"/>
                </a:spcBef>
              </a:pPr>
              <a:t>28</a:t>
            </a:fld>
            <a:endParaRPr lang="ru-RU" altLang="ru-RU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«Съесть пуд соли»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421B28-F0F2-4E33-9141-2B28E5144A7F}" type="slidenum">
              <a:rPr lang="ru-RU" altLang="ru-RU" smtClean="0"/>
              <a:pPr eaLnBrk="1" hangingPunct="1">
                <a:spcBef>
                  <a:spcPct val="0"/>
                </a:spcBef>
              </a:pPr>
              <a:t>29</a:t>
            </a:fld>
            <a:endParaRPr lang="ru-RU" altLang="ru-RU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«Как курица лапой»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87FC2E6-A072-4E71-85E7-0939142DEFAD}" type="slidenum">
              <a:rPr lang="ru-RU" altLang="ru-RU" smtClean="0"/>
              <a:pPr eaLnBrk="1" hangingPunct="1">
                <a:spcBef>
                  <a:spcPct val="0"/>
                </a:spcBef>
              </a:pPr>
              <a:t>30</a:t>
            </a:fld>
            <a:endParaRPr lang="ru-RU" altLang="ru-RU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«Сесть в лужу»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44039 w 4917"/>
                <a:gd name="T3" fmla="*/ 0 h 1000"/>
                <a:gd name="T4" fmla="*/ 49036 w 4917"/>
                <a:gd name="T5" fmla="*/ 1015 h 1000"/>
                <a:gd name="T6" fmla="*/ 44049 w 4917"/>
                <a:gd name="T7" fmla="*/ 2029 h 1000"/>
                <a:gd name="T8" fmla="*/ 0 w 4917"/>
                <a:gd name="T9" fmla="*/ 2029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77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577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484B7-C0A4-441A-B0B1-DF7CFF1A26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2556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0CA1D-BBFD-493C-A4D9-869F04F184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638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521D4-CC81-4B57-9CB4-6823D14C85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26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E1BB9-AAD2-4058-86B9-FCE24BEAEE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7738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77704-F0EE-4B61-A527-4A48FDC1EE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1373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D0D55-7C69-448A-B1CD-8FDA1B0BBB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2865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C173D-827C-41F4-94BF-018D67541A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616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65FEC-512B-47B2-A7BC-66B837C5BF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43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CB495-3041-464A-9D2E-AF9FCBF339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043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11420-D495-4E6A-B440-DAAC0FDF47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786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7625A-74E1-4144-8A63-A052773F7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371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B3F6F-37C7-4CBC-A712-CDEB927A7D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9835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EA8-313A-4427-9F28-50AA7BA7E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029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C1978-3E99-4A32-A46D-1F629B660A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8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12155 w 7000"/>
                <a:gd name="T3" fmla="*/ 0 h 1000"/>
                <a:gd name="T4" fmla="*/ 13092 w 7000"/>
                <a:gd name="T5" fmla="*/ 134 h 1000"/>
                <a:gd name="T6" fmla="*/ 12157 w 7000"/>
                <a:gd name="T7" fmla="*/ 267 h 1000"/>
                <a:gd name="T8" fmla="*/ 0 w 7000"/>
                <a:gd name="T9" fmla="*/ 26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566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66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66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AEEA7C3-9322-4062-90B0-6C09668D8C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-1406229725" y="-268419263"/>
            <a:ext cx="2762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/>
              <a:t>собственно русские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-1671977225" y="39857363"/>
            <a:ext cx="937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1. Связаны с историей нашей Родины, с работой наших предков, с их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-1406229725" y="-1984471838"/>
            <a:ext cx="1657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обычаями: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77" name="Rectangle 8"/>
          <p:cNvSpPr>
            <a:spLocks noChangeArrowheads="1"/>
          </p:cNvSpPr>
          <p:nvPr/>
        </p:nvSpPr>
        <p:spPr bwMode="auto">
          <a:xfrm>
            <a:off x="-374429338" y="-1984471838"/>
            <a:ext cx="7377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топорная работа, прописать ижицу, небо показалось с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-1406229725" y="-1960341838"/>
            <a:ext cx="1284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овчинку.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79" name="Rectangle 10"/>
          <p:cNvSpPr>
            <a:spLocks noChangeArrowheads="1"/>
          </p:cNvSpPr>
          <p:nvPr/>
        </p:nvSpPr>
        <p:spPr bwMode="auto">
          <a:xfrm>
            <a:off x="-1671977225" y="-1929534813"/>
            <a:ext cx="2155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2. Возникли из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0" name="Rectangle 11"/>
          <p:cNvSpPr>
            <a:spLocks noChangeArrowheads="1"/>
          </p:cNvSpPr>
          <p:nvPr/>
        </p:nvSpPr>
        <p:spPr bwMode="auto">
          <a:xfrm>
            <a:off x="-228696838" y="-1929534813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1" name="Rectangle 12"/>
          <p:cNvSpPr>
            <a:spLocks noChangeArrowheads="1"/>
          </p:cNvSpPr>
          <p:nvPr/>
        </p:nvSpPr>
        <p:spPr bwMode="auto">
          <a:xfrm>
            <a:off x="-114396838" y="-1929534813"/>
            <a:ext cx="1570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пословиц: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2" name="Rectangle 13"/>
          <p:cNvSpPr>
            <a:spLocks noChangeArrowheads="1"/>
          </p:cNvSpPr>
          <p:nvPr/>
        </p:nvSpPr>
        <p:spPr bwMode="auto">
          <a:xfrm>
            <a:off x="-2147483648" y="-1929534813"/>
            <a:ext cx="44942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собаку съел, стреляный воробей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3" name="Rectangle 14"/>
          <p:cNvSpPr>
            <a:spLocks noChangeArrowheads="1"/>
          </p:cNvSpPr>
          <p:nvPr/>
        </p:nvSpPr>
        <p:spPr bwMode="auto">
          <a:xfrm>
            <a:off x="-205836838" y="1138650250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4" name="Rectangle 15"/>
          <p:cNvSpPr>
            <a:spLocks noChangeArrowheads="1"/>
          </p:cNvSpPr>
          <p:nvPr/>
        </p:nvSpPr>
        <p:spPr bwMode="auto">
          <a:xfrm>
            <a:off x="-91179650" y="1138650250"/>
            <a:ext cx="4416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художественных произведений: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5" name="Rectangle 16"/>
          <p:cNvSpPr>
            <a:spLocks noChangeArrowheads="1"/>
          </p:cNvSpPr>
          <p:nvPr/>
        </p:nvSpPr>
        <p:spPr bwMode="auto">
          <a:xfrm>
            <a:off x="2147483647" y="1138650250"/>
            <a:ext cx="2459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тришкин кафтан,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6" name="Rectangle 17"/>
          <p:cNvSpPr>
            <a:spLocks noChangeArrowheads="1"/>
          </p:cNvSpPr>
          <p:nvPr/>
        </p:nvSpPr>
        <p:spPr bwMode="auto">
          <a:xfrm>
            <a:off x="-1406229725" y="1379751813"/>
            <a:ext cx="5367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медвежья услуга, на деревню дедушке.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7" name="Rectangle 18"/>
          <p:cNvSpPr>
            <a:spLocks noChangeArrowheads="1"/>
          </p:cNvSpPr>
          <p:nvPr/>
        </p:nvSpPr>
        <p:spPr bwMode="auto">
          <a:xfrm>
            <a:off x="-1671977225" y="2010219500"/>
            <a:ext cx="35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Arial" charset="0"/>
              </a:rPr>
              <a:t>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8" name="Rectangle 19"/>
          <p:cNvSpPr>
            <a:spLocks noChangeArrowheads="1"/>
          </p:cNvSpPr>
          <p:nvPr/>
        </p:nvSpPr>
        <p:spPr bwMode="auto">
          <a:xfrm>
            <a:off x="-1406229725" y="1996235213"/>
            <a:ext cx="2359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заимствованные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89" name="Rectangle 20"/>
          <p:cNvSpPr>
            <a:spLocks noChangeArrowheads="1"/>
          </p:cNvSpPr>
          <p:nvPr/>
        </p:nvSpPr>
        <p:spPr bwMode="auto">
          <a:xfrm>
            <a:off x="280295350" y="1996235213"/>
            <a:ext cx="546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из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0" name="Rectangle 21"/>
          <p:cNvSpPr>
            <a:spLocks noChangeArrowheads="1"/>
          </p:cNvSpPr>
          <p:nvPr/>
        </p:nvSpPr>
        <p:spPr bwMode="auto">
          <a:xfrm>
            <a:off x="531755350" y="1996235213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1" name="Rectangle 22"/>
          <p:cNvSpPr>
            <a:spLocks noChangeArrowheads="1"/>
          </p:cNvSpPr>
          <p:nvPr/>
        </p:nvSpPr>
        <p:spPr bwMode="auto">
          <a:xfrm>
            <a:off x="646055350" y="1996235213"/>
            <a:ext cx="4905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древнецерковнославянского языка: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2" name="Rectangle 23"/>
          <p:cNvSpPr>
            <a:spLocks noChangeArrowheads="1"/>
          </p:cNvSpPr>
          <p:nvPr/>
        </p:nvSpPr>
        <p:spPr bwMode="auto">
          <a:xfrm>
            <a:off x="-2147483648" y="1996235213"/>
            <a:ext cx="1673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нести свой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3" name="Rectangle 24"/>
          <p:cNvSpPr>
            <a:spLocks noChangeArrowheads="1"/>
          </p:cNvSpPr>
          <p:nvPr/>
        </p:nvSpPr>
        <p:spPr bwMode="auto">
          <a:xfrm>
            <a:off x="-1406229725" y="2147483647"/>
            <a:ext cx="47894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крест, соль земли, манна небесная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4" name="Rectangle 25"/>
          <p:cNvSpPr>
            <a:spLocks noChangeArrowheads="1"/>
          </p:cNvSpPr>
          <p:nvPr/>
        </p:nvSpPr>
        <p:spPr bwMode="auto">
          <a:xfrm>
            <a:off x="1829531838" y="2147483647"/>
            <a:ext cx="339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;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5" name="Rectangle 26"/>
          <p:cNvSpPr>
            <a:spLocks noChangeArrowheads="1"/>
          </p:cNvSpPr>
          <p:nvPr/>
        </p:nvSpPr>
        <p:spPr bwMode="auto">
          <a:xfrm>
            <a:off x="526040350" y="-2147483648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6" name="Rectangle 27"/>
          <p:cNvSpPr>
            <a:spLocks noChangeArrowheads="1"/>
          </p:cNvSpPr>
          <p:nvPr/>
        </p:nvSpPr>
        <p:spPr bwMode="auto">
          <a:xfrm>
            <a:off x="640340350" y="-2147483648"/>
            <a:ext cx="3608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из мифов разных народов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7" name="Rectangle 28"/>
          <p:cNvSpPr>
            <a:spLocks noChangeArrowheads="1"/>
          </p:cNvSpPr>
          <p:nvPr/>
        </p:nvSpPr>
        <p:spPr bwMode="auto">
          <a:xfrm>
            <a:off x="2147483647" y="-2147483648"/>
            <a:ext cx="339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8" name="Rectangle 29"/>
          <p:cNvSpPr>
            <a:spLocks noChangeArrowheads="1"/>
          </p:cNvSpPr>
          <p:nvPr/>
        </p:nvSpPr>
        <p:spPr bwMode="auto">
          <a:xfrm>
            <a:off x="2147483647" y="-2147483648"/>
            <a:ext cx="2660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авгиевы конюшни,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099" name="Rectangle 30"/>
          <p:cNvSpPr>
            <a:spLocks noChangeArrowheads="1"/>
          </p:cNvSpPr>
          <p:nvPr/>
        </p:nvSpPr>
        <p:spPr bwMode="auto">
          <a:xfrm>
            <a:off x="-1406229725" y="-1733867500"/>
            <a:ext cx="26098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прокрустово ложе.</a:t>
            </a:r>
            <a:endParaRPr lang="ru-RU" altLang="ru-RU" sz="1800"/>
          </a:p>
        </p:txBody>
      </p:sp>
      <p:sp>
        <p:nvSpPr>
          <p:cNvPr id="3100" name="TextBox 5"/>
          <p:cNvSpPr txBox="1">
            <a:spLocks noChangeArrowheads="1"/>
          </p:cNvSpPr>
          <p:nvPr/>
        </p:nvSpPr>
        <p:spPr bwMode="auto">
          <a:xfrm>
            <a:off x="1427163" y="2060575"/>
            <a:ext cx="6337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Фразеологизмы. </a:t>
            </a:r>
            <a:br>
              <a:rPr lang="ru-RU" altLang="ru-RU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Их значение и происхождение.</a:t>
            </a:r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1" name="TextBox 6"/>
          <p:cNvSpPr txBox="1">
            <a:spLocks noChangeArrowheads="1"/>
          </p:cNvSpPr>
          <p:nvPr/>
        </p:nvSpPr>
        <p:spPr bwMode="auto">
          <a:xfrm>
            <a:off x="5440363" y="4419600"/>
            <a:ext cx="2952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Выполнил ученик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3 класса «Б»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МБОУ «Школа №111»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Перов Н.В. </a:t>
            </a:r>
          </a:p>
        </p:txBody>
      </p:sp>
      <p:sp>
        <p:nvSpPr>
          <p:cNvPr id="3102" name="TextBox 7"/>
          <p:cNvSpPr txBox="1">
            <a:spLocks noChangeArrowheads="1"/>
          </p:cNvSpPr>
          <p:nvPr/>
        </p:nvSpPr>
        <p:spPr bwMode="auto">
          <a:xfrm>
            <a:off x="3779838" y="61849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Казань  2015г.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Зарубить на носу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3889375" cy="4419600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Значение: запомнить крепко-накрепко, раз навсегда.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Происхождение: слово «нос» тут вовсе не означает орган обоняния. Как это ни странно, оно значит «памятная дощечка», «бирка для записей». В древности неграмотные люди всюду носили с собой такие палочки и дощечки и на них делали всевозможные заметки, зарубки. Эти бирки и звались носами. </a:t>
            </a:r>
          </a:p>
        </p:txBody>
      </p:sp>
      <p:sp>
        <p:nvSpPr>
          <p:cNvPr id="1229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5025" y="1600200"/>
            <a:ext cx="3889375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1600" smtClean="0"/>
          </a:p>
        </p:txBody>
      </p:sp>
      <p:pic>
        <p:nvPicPr>
          <p:cNvPr id="12293" name="Picture 8" descr="&amp;Zcy;&amp;acy;&amp;rcy;&amp;ucy;&amp;bcy;&amp;icy;&amp;tcy;&amp;softcy; &amp;ncy;&amp;acy; &amp;ncy;&amp;ocy;&amp;s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0200"/>
            <a:ext cx="3810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277704-F0EE-4B61-A527-4A48FDC1EE68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330200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z="400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000" b="1" smtClean="0">
                <a:solidFill>
                  <a:srgbClr val="660066"/>
                </a:solidFill>
                <a:latin typeface="Times New Roman" pitchFamily="18" charset="0"/>
              </a:rPr>
              <a:t>Фразеологизмы, заимствованные из мифов разных народов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4000" b="1" smtClean="0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Двуликий Янус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609600" y="1600200"/>
            <a:ext cx="3889375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2400" smtClean="0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5025" y="1600200"/>
            <a:ext cx="3889375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altLang="ru-RU" sz="2400" dirty="0" smtClean="0"/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1800" dirty="0" smtClean="0">
                <a:latin typeface="Times New Roman" pitchFamily="18" charset="0"/>
              </a:rPr>
              <a:t>Значение: двуличный, лицемерный человек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1800" dirty="0" smtClean="0">
                <a:latin typeface="Times New Roman" pitchFamily="18" charset="0"/>
              </a:rPr>
              <a:t>Происхождение: в римской мифологии бог всякого начала. Его изображали с двумя лицами - молодого человека и старца, - смотрящими в противоположные стороны. Одно лицо обращено в будущее, другое - в прошлое.</a:t>
            </a:r>
            <a:r>
              <a:rPr lang="ru-RU" altLang="ru-RU" sz="1800" dirty="0" smtClean="0"/>
              <a:t> </a:t>
            </a:r>
          </a:p>
        </p:txBody>
      </p:sp>
      <p:pic>
        <p:nvPicPr>
          <p:cNvPr id="14341" name="Picture 8" descr="&amp;Dcy;&amp;vcy;&amp;ucy;&amp;lcy;&amp;icy;&amp;kcy;&amp;icy;&amp;jcy; &amp;YAcy;&amp;ncy;&amp;u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3886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E1BB9-AAD2-4058-86B9-FCE24BEAEE4C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12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800" b="1" smtClean="0"/>
              <a:t>Авгиевы конюшни</a:t>
            </a:r>
            <a:r>
              <a:rPr lang="ru-RU" altLang="ru-RU" smtClean="0"/>
              <a:t> 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0"/>
            <a:ext cx="4267200" cy="4876800"/>
          </a:xfrm>
        </p:spPr>
        <p:txBody>
          <a:bodyPr/>
          <a:lstStyle/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600" smtClean="0">
                <a:latin typeface="Times New Roman" pitchFamily="18" charset="0"/>
              </a:rPr>
              <a:t>Значение: захламленное, загрязненное место, где все в полном беспорядке. </a:t>
            </a:r>
          </a:p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600" smtClean="0">
                <a:latin typeface="Times New Roman" pitchFamily="18" charset="0"/>
              </a:rPr>
              <a:t>Происхождение: жил в древней Элиде царь Авгий, страстный любитель лошадей: три тысячи коней держал он в своих конюшнях. Однако стойла, в которых содержались лошади, никто не чистил в течение тридцати лет, и они по самую крышу заросли навозом. На службу к Авгию был послан Геракл, которому царь и поручил очистить конюшни, что не под силу было сделать никому другому. Он направил в ворота конюшен воды реки, и бурный поток за сутки вымыл оттуда всю грязь. Выражение «авгиевы конюшни» стали применять ко всему запущенному, загрязненному до последнего предела и вообще для обозначения большого беспорядка.</a:t>
            </a:r>
          </a:p>
        </p:txBody>
      </p:sp>
      <p:sp>
        <p:nvSpPr>
          <p:cNvPr id="1536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5025" y="1600200"/>
            <a:ext cx="3889375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600" smtClean="0"/>
          </a:p>
        </p:txBody>
      </p:sp>
      <p:pic>
        <p:nvPicPr>
          <p:cNvPr id="15365" name="Picture 8" descr="&amp;Fcy;&amp;rcy;&amp;acy;&amp;zcy;&amp;iecy;&amp;ocy;&amp;lcy;&amp;ocy;&amp;gcy;&amp;icy;&amp;zcy;&amp;mcy;&amp;y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76400"/>
            <a:ext cx="3657600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277704-F0EE-4B61-A527-4A48FDC1EE68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388938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7924800" cy="4419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4000" dirty="0" smtClean="0"/>
          </a:p>
          <a:p>
            <a:pPr marL="0" algn="ctr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4000" dirty="0" smtClean="0">
                <a:solidFill>
                  <a:srgbClr val="660066"/>
                </a:solidFill>
                <a:latin typeface="Times New Roman" pitchFamily="18" charset="0"/>
              </a:rPr>
              <a:t>Фразеологизмы, </a:t>
            </a:r>
          </a:p>
          <a:p>
            <a:pPr marL="0" algn="ctr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4000" dirty="0" smtClean="0">
                <a:solidFill>
                  <a:srgbClr val="660066"/>
                </a:solidFill>
                <a:latin typeface="Times New Roman" pitchFamily="18" charset="0"/>
              </a:rPr>
              <a:t>заимствованные из западноевропейского языка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Вернемся к нашим баранам</a:t>
            </a:r>
          </a:p>
        </p:txBody>
      </p:sp>
      <p:sp>
        <p:nvSpPr>
          <p:cNvPr id="1741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609600" y="1600200"/>
            <a:ext cx="3889375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1600" smtClean="0"/>
          </a:p>
        </p:txBody>
      </p:sp>
      <p:sp>
        <p:nvSpPr>
          <p:cNvPr id="1741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47800"/>
            <a:ext cx="3889375" cy="4419600"/>
          </a:xfrm>
        </p:spPr>
        <p:txBody>
          <a:bodyPr/>
          <a:lstStyle/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Значение: призыв к говорящему не отвлекаться от основной темы; констатация того, что его отступление от темы разговора закончилось. </a:t>
            </a:r>
          </a:p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Происхождение: вернемся к нашим баранам - калька с французского revenons a nos moutons из фарса «Адвокат Пьер Патлен» (ок. 1470). Этими словами судья прерывает речь богатого суконщика. Возбудив дело против пастуха, стянувшего у него овцу, суконщик, забывая о своей тяжбе, осыпает упреками защитника пастуха, адвоката Патлена, который не уплатил ему за шесть локтей сукна. </a:t>
            </a:r>
          </a:p>
        </p:txBody>
      </p:sp>
      <p:pic>
        <p:nvPicPr>
          <p:cNvPr id="17413" name="Picture 8" descr="&amp;Vcy;&amp;iecy;&amp;rcy;&amp;ncy;&amp;iecy;&amp;mcy;&amp;scy;&amp;yacy; &amp;kcy; &amp;ncy;&amp;acy;&amp;shcy;&amp;icy;&amp;mcy; &amp;bcy;&amp;acy;&amp;rcy;&amp;acy;&amp;ncy;&amp;acy;&amp;m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3962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E1BB9-AAD2-4058-86B9-FCE24BEAEE4C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Вот где собака зарыта!</a:t>
            </a:r>
            <a:r>
              <a:rPr lang="ru-RU" altLang="ru-RU" smtClean="0"/>
              <a:t> 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724400" cy="4724400"/>
          </a:xfrm>
        </p:spPr>
        <p:txBody>
          <a:bodyPr/>
          <a:lstStyle/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400" smtClean="0">
                <a:latin typeface="Times New Roman" pitchFamily="18" charset="0"/>
              </a:rPr>
              <a:t>Значение: вот в чем дело, именно в этом истинная причина. </a:t>
            </a:r>
          </a:p>
          <a:p>
            <a:pPr marL="0" indent="457200"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400" smtClean="0">
                <a:latin typeface="Times New Roman" pitchFamily="18" charset="0"/>
              </a:rPr>
              <a:t>Происхождение. Существует рассказ: австрийский воин Сигизмунд Алътенштейг все походы и битвы провел вместе со своей любимой собакой. Однажды, во время путешествия по Нидерландам, собака даже спасла от гибели своего хозяина. Благодарный воин торжественно похоронил своего четвероногого друга и на его могиле поставил памятник, простоявший более двух столетий - до начала XIX века. Позже собачий памятник мог быть разыскан туристами лишь при помощи местных жителей. В то время и родилась поговорка «Вот где собака зарыта!», имеющая ныне смысл: «нашел, что искал», «докопался до сути». Некоторые немецкие лингвисты полагают, что это выражение создано кладоискателями, которые из страха перед нечистой силой, якобы сторожащей каждый клад, не решались прямо упоминать о цели своих поисков и условно стали говорить о черной собаке, подразумевая под этим черта и клад. Таким образом, согласно этой версии, выражение «вот где собака зарыта» означало: «вот где клад зарыт». </a:t>
            </a:r>
          </a:p>
        </p:txBody>
      </p:sp>
      <p:pic>
        <p:nvPicPr>
          <p:cNvPr id="18436" name="Picture 10" descr="&amp;Vcy;&amp;ocy;&amp;tcy; &amp;gcy;&amp;dcy;&amp;iecy; &amp;scy;&amp;ocy;&amp;bcy;&amp;acy;&amp;kcy;&amp;acy; &amp;zcy;&amp;acy;&amp;rcy;&amp;ycy;&amp;tcy;&amp;acy;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16050"/>
            <a:ext cx="3581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277704-F0EE-4B61-A527-4A48FDC1EE68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16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52413"/>
            <a:ext cx="8015287" cy="814387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Фразеологизмы в повседневной жизни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077200" cy="4419600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900" smtClean="0">
                <a:latin typeface="Times New Roman" pitchFamily="18" charset="0"/>
              </a:rPr>
              <a:t>Мы часто используем фразеологизмы в повседневной речи, порой даже не замечая – ведь некоторые из них просты, привычны, и знакомы с детства. Поэтому они всегда понятны.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900" smtClean="0">
                <a:latin typeface="Times New Roman" pitchFamily="18" charset="0"/>
              </a:rPr>
              <a:t>Правда некоторые могут воспринимать фразеологизмы буквально. Например, не каждый поймет фразу «ждать у моря погоды». Можно воспринять все буквально.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900" smtClean="0">
                <a:latin typeface="Times New Roman" pitchFamily="18" charset="0"/>
              </a:rPr>
              <a:t>Так воспринимают только те, у которых не хватает фоновых знаний, контекста. Фоновые знания – это всегда среда, в которой ты живешь.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17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2200" dirty="0" smtClean="0">
                <a:latin typeface="Times New Roman" pitchFamily="18" charset="0"/>
              </a:rPr>
              <a:t>Например, то что понятно русскому выражение «траур под ногтями», никогда не будет понятно японцам – там цвет траура белый. В этом смысле фразеологизмы показывают особенность языка того или другого народа или человека.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2200" dirty="0" smtClean="0">
                <a:latin typeface="Times New Roman" pitchFamily="18" charset="0"/>
              </a:rPr>
              <a:t>Если мы обращаемся к фразеологизму, это значит мы становимся художниками языка, наша речь становится богатой и красивой.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2200" dirty="0" smtClean="0">
                <a:latin typeface="Times New Roman" pitchFamily="18" charset="0"/>
              </a:rPr>
              <a:t>Поэтому надо изучать историю народа, историю города, страны, где ты живешь, читать книги, сказки, мифы, легенды.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28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52413"/>
            <a:ext cx="8015287" cy="814387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Фразеологизмы в повседневной жизни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18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9600" y="1981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4000" kern="0" dirty="0" smtClean="0"/>
          </a:p>
          <a:p>
            <a:pPr marL="0" algn="ctr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4000" kern="0" dirty="0" smtClean="0">
                <a:solidFill>
                  <a:srgbClr val="660066"/>
                </a:solidFill>
                <a:latin typeface="Times New Roman" pitchFamily="18" charset="0"/>
              </a:rPr>
              <a:t>Использование </a:t>
            </a:r>
            <a:br>
              <a:rPr lang="ru-RU" altLang="ru-RU" sz="4000" kern="0" dirty="0" smtClean="0">
                <a:solidFill>
                  <a:srgbClr val="660066"/>
                </a:solidFill>
                <a:latin typeface="Times New Roman" pitchFamily="18" charset="0"/>
              </a:rPr>
            </a:br>
            <a:r>
              <a:rPr lang="ru-RU" altLang="ru-RU" sz="4000" kern="0" dirty="0" smtClean="0">
                <a:solidFill>
                  <a:srgbClr val="660066"/>
                </a:solidFill>
                <a:latin typeface="Times New Roman" pitchFamily="18" charset="0"/>
              </a:rPr>
              <a:t>фразеологизмов </a:t>
            </a:r>
            <a:br>
              <a:rPr lang="ru-RU" altLang="ru-RU" sz="4000" kern="0" dirty="0" smtClean="0">
                <a:solidFill>
                  <a:srgbClr val="660066"/>
                </a:solidFill>
                <a:latin typeface="Times New Roman" pitchFamily="18" charset="0"/>
              </a:rPr>
            </a:br>
            <a:r>
              <a:rPr lang="ru-RU" altLang="ru-RU" sz="4000" kern="0" dirty="0" smtClean="0">
                <a:solidFill>
                  <a:srgbClr val="660066"/>
                </a:solidFill>
                <a:latin typeface="Times New Roman" pitchFamily="18" charset="0"/>
              </a:rPr>
              <a:t>в детской литературе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19</a:t>
            </a:fld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Цель исследования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z="2800" smtClean="0">
                <a:latin typeface="Times New Roman" pitchFamily="18" charset="0"/>
              </a:rPr>
              <a:t>Узнать что такое фразеологизмы.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z="2800" smtClean="0">
                <a:latin typeface="Times New Roman" pitchFamily="18" charset="0"/>
              </a:rPr>
              <a:t>Узнать о происхождении фразеологизмов.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z="2800" smtClean="0">
                <a:latin typeface="Times New Roman" pitchFamily="18" charset="0"/>
              </a:rPr>
              <a:t>Прочитать произведения с использованием фразеологизмов.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z="2800" smtClean="0">
                <a:latin typeface="Times New Roman" pitchFamily="18" charset="0"/>
              </a:rPr>
              <a:t>Узнать об особенностях употребления фразеологизмов.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239000" cy="1022350"/>
          </a:xfrm>
        </p:spPr>
        <p:txBody>
          <a:bodyPr/>
          <a:lstStyle/>
          <a:p>
            <a:pPr algn="ctr"/>
            <a:r>
              <a:rPr lang="ru-RU" altLang="ru-RU" sz="4000" smtClean="0"/>
              <a:t>Фразеологизмы в детских произведениях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4267200" y="1447800"/>
            <a:ext cx="4267200" cy="4572000"/>
          </a:xfrm>
        </p:spPr>
        <p:txBody>
          <a:bodyPr/>
          <a:lstStyle/>
          <a:p>
            <a:pPr marL="0" indent="457200"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Многие авторы прибегают к  употреблению фразеологизмов в своих произведениях. Например, Н.Н. Носов в произведении «Мишкина каша» использует фразеологизм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пальчики оближешь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». Таким образом он показывает всю комичность ситуации в которой оказались мальчики.  </a:t>
            </a:r>
          </a:p>
        </p:txBody>
      </p:sp>
      <p:sp>
        <p:nvSpPr>
          <p:cNvPr id="22532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06538"/>
            <a:ext cx="3810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3BDEA8-313A-4427-9F28-50AA7BA7EB32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24000"/>
            <a:ext cx="3008313" cy="4419600"/>
          </a:xfrm>
        </p:spPr>
        <p:txBody>
          <a:bodyPr/>
          <a:lstStyle/>
          <a:p>
            <a:pPr indent="457200" algn="just">
              <a:lnSpc>
                <a:spcPct val="150000"/>
              </a:lnSpc>
              <a:spcBef>
                <a:spcPct val="0"/>
              </a:spcBef>
            </a:pPr>
            <a:r>
              <a:rPr lang="ru-RU" altLang="ru-RU" sz="1900" smtClean="0"/>
              <a:t>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Петр Ершов в сказке «Конек-горбунок» использует старо-русские фразеологизмы: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ударил в грязь лицом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 простыл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остались рожки да ножки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словно сыр в масле катался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 и другие.</a:t>
            </a:r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1600200"/>
            <a:ext cx="4495800" cy="4419600"/>
          </a:xfrm>
          <a:noFill/>
        </p:spPr>
      </p:pic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457200" y="273050"/>
            <a:ext cx="72390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4000" kern="0" smtClean="0"/>
              <a:t>Фразеологизмы в детских произведениях</a:t>
            </a:r>
            <a:endParaRPr lang="ru-RU" sz="4000" kern="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/>
          <a:p>
            <a:pPr>
              <a:defRPr/>
            </a:pPr>
            <a:fld id="{F03BDEA8-313A-4427-9F28-50AA7BA7EB32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21</a:t>
            </a:fld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marL="0" indent="457200"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Фразеологизм «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 дням, а по часам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» можно встретить сразу у двух авторов, С.В. Михалкова в стихотворении «Дядя Степа» и А.С. Пушкина в «Сказке о царе Салтане, о сыне его славном и могучем богатыре князе Гвидоне Салтановиче и о прекрасной царевне Лебеди».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447800"/>
            <a:ext cx="2700338" cy="2590800"/>
          </a:xfrm>
          <a:noFill/>
        </p:spPr>
      </p:pic>
      <p:pic>
        <p:nvPicPr>
          <p:cNvPr id="2458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600200"/>
            <a:ext cx="3657600" cy="2362200"/>
          </a:xfrm>
          <a:noFill/>
        </p:spPr>
      </p:pic>
      <p:sp>
        <p:nvSpPr>
          <p:cNvPr id="2458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4000" smtClean="0"/>
              <a:t>Фразеологизмы в детских произведениях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D0D55-7C69-448A-B1CD-8FDA1B0BBBE8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22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много фразеологизмов заимствовано из произведений Ивана Андреевича Крылова. 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25603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1447800"/>
            <a:ext cx="39243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4000" smtClean="0"/>
              <a:t>Фразеологизмы в детских произведениях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E1BB9-AAD2-4058-86B9-FCE24BEAEE4C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23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3417887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" y="5029200"/>
            <a:ext cx="4040188" cy="1096963"/>
          </a:xfrm>
        </p:spPr>
        <p:txBody>
          <a:bodyPr/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 «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белка в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(басня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 Значение: находиться в беспрестанных хлопотах; суетиться.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6628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447800"/>
            <a:ext cx="4041775" cy="1600200"/>
          </a:xfrm>
        </p:spPr>
        <p:txBody>
          <a:bodyPr/>
          <a:lstStyle/>
          <a:p>
            <a:pPr indent="457200" algn="just">
              <a:lnSpc>
                <a:spcPct val="150000"/>
              </a:lnSpc>
              <a:spcBef>
                <a:spcPct val="0"/>
              </a:spcBef>
            </a:pPr>
            <a:r>
              <a:rPr lang="ru-RU" altLang="ru-RU" sz="1600" b="0" smtClean="0">
                <a:latin typeface="Times New Roman" pitchFamily="18" charset="0"/>
                <a:cs typeface="Times New Roman" pitchFamily="18" charset="0"/>
              </a:rPr>
              <a:t>Фразеологизм «</a:t>
            </a:r>
            <a:r>
              <a:rPr lang="ru-RU" altLang="ru-RU" sz="1600" b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ларчик просто открывался</a:t>
            </a:r>
            <a:r>
              <a:rPr lang="ru-RU" altLang="ru-RU" sz="1600" b="0" smtClean="0">
                <a:latin typeface="Times New Roman" pitchFamily="18" charset="0"/>
                <a:cs typeface="Times New Roman" pitchFamily="18" charset="0"/>
              </a:rPr>
              <a:t>» (басня »Ларчик»). Значение: проблема, которая казалась сложной, нерешаемой, оказывается, решается легко.</a:t>
            </a:r>
            <a:endParaRPr lang="ru-RU" altLang="ru-RU" sz="1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396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025" y="3048000"/>
            <a:ext cx="3813175" cy="3048000"/>
          </a:xfrm>
          <a:noFill/>
        </p:spPr>
      </p:pic>
      <p:sp>
        <p:nvSpPr>
          <p:cNvPr id="26631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algn="ctr"/>
            <a:r>
              <a:rPr lang="ru-RU" altLang="ru-RU" sz="4000" smtClean="0"/>
              <a:t>Фразеологизмы в детских произведениях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111420-D495-4E6A-B440-DAAC0FDF47BF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24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Вывод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indent="3429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</a:rPr>
              <a:t>Фразеологизмы принято называть «жемчужинами языка», они украшают нашу речь. Но, следует помнить о том, что они родом из бытовой речи народа. Некоторые фразеологизмы могут быть неуместны в разговорной речи, а уж тем более в официально-деловой. Поэтому ими следует пользоваться с большой осторожностью.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25</a:t>
            </a:fld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Игра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z="480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800" smtClean="0">
                <a:solidFill>
                  <a:srgbClr val="660066"/>
                </a:solidFill>
                <a:latin typeface="Times New Roman" pitchFamily="18" charset="0"/>
              </a:rPr>
              <a:t>Угадай фразеологизмы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800" smtClean="0">
                <a:solidFill>
                  <a:srgbClr val="660066"/>
                </a:solidFill>
                <a:latin typeface="Times New Roman" pitchFamily="18" charset="0"/>
              </a:rPr>
              <a:t> по картинкам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26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4038600" cy="3810000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29699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648200" y="1295400"/>
            <a:ext cx="4038600" cy="4191000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pic>
        <p:nvPicPr>
          <p:cNvPr id="29700" name="Picture 9" descr="11. &amp;Ncy;&amp;acy;&amp;shcy;&amp;lcy;&amp;acy; &amp;kcy;&amp;ocy;&amp;scy;&amp;acy; &amp;ncy;&amp;acy; &amp;kcy;&amp;acy;&amp;mcy;&amp;iecy;&amp;ncy;&amp;softcy;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3886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11" descr="15. &amp;Dcy;&amp;iecy;&amp;lcy;&amp;ocy; &amp;vcy; &amp;shcy;&amp;lcy;&amp;yacy;&amp;pcy;&amp;iecy;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3962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Игра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D0D55-7C69-448A-B1CD-8FDA1B0BBBE8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27</a:t>
            </a:fld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9" descr="26. &amp;Pcy;&amp;ucy;&amp;dcy; &amp;scy;&amp;ocy;&amp;lcy;&amp;icy; &amp;scy;&amp;hardcy;&amp;iecy;&amp;scy;&amp;tcy;&amp;softcy;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6477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5263" y="228600"/>
            <a:ext cx="8015287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kern="0" smtClean="0"/>
              <a:t>Игра</a:t>
            </a:r>
            <a:endParaRPr lang="ru-RU" altLang="ru-RU" kern="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5B3F6F-37C7-4CBC-A712-CDEB927A7D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28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228600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pic>
        <p:nvPicPr>
          <p:cNvPr id="31747" name="Picture 4" descr="31. &amp;Kcy;&amp;acy;&amp;kcy; &amp;kcy;&amp;ucy;&amp;rcy;&amp;icy;&amp;tscy;&amp;acy; &amp;lcy;&amp;acy;&amp;pcy;&amp;ocy;&amp;jcy;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447800"/>
            <a:ext cx="640080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kern="0" smtClean="0"/>
              <a:t>Игра</a:t>
            </a:r>
            <a:endParaRPr lang="ru-RU" altLang="ru-RU" kern="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29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Этапы работы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mtClean="0">
                <a:latin typeface="Times New Roman" pitchFamily="18" charset="0"/>
              </a:rPr>
              <a:t>Прочитать литературу.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mtClean="0">
                <a:latin typeface="Times New Roman" pitchFamily="18" charset="0"/>
              </a:rPr>
              <a:t>Собрать информацию по теме.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mtClean="0">
                <a:latin typeface="Times New Roman" pitchFamily="18" charset="0"/>
              </a:rPr>
              <a:t>Изложить материал.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altLang="ru-RU" smtClean="0">
                <a:latin typeface="Times New Roman" pitchFamily="18" charset="0"/>
              </a:rPr>
              <a:t>Сделать выводы.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228600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pic>
        <p:nvPicPr>
          <p:cNvPr id="32771" name="Picture 4" descr="41. &amp;Scy;&amp;iecy;&amp;scy;&amp;tcy;&amp;softcy; &amp;vcy; &amp;lcy;&amp;ucy;&amp;zhcy;&amp;ucy;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524000"/>
            <a:ext cx="6553200" cy="457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kern="0" smtClean="0"/>
              <a:t>Игра</a:t>
            </a:r>
            <a:endParaRPr lang="ru-RU" altLang="ru-RU" kern="0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30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Литература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extLst/>
        </p:spPr>
        <p:txBody>
          <a:bodyPr numCol="2"/>
          <a:lstStyle/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С.И.Ожегов,М.Ю.Шведова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«Толковый словарь русского языка» Москва. Изд-во «А  ТЕМП», 2007.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А.Н. Тихонов, Н.А. Ковалева. «Учебный фразеологический словарь русского языка» Изд-во: Айрис-Пресс, 2014.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советская энциклопедия. Москва. Изд-во: «Советская энциклопедия». 1977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http://www.proshkolu.ru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http://www.tvoyrebenok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Мифы  и легенды древних греков. Москва. Изд-во «Эгмонт Россия Лтд.». 1998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С.В.Михалков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«Дядя Степа»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Н.Н.Носов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«Мишкина каша»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«Сказка о царе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Салтане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31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-1406229725" y="-268419263"/>
            <a:ext cx="2762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/>
              <a:t>собственно русские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-1671977225" y="39857363"/>
            <a:ext cx="937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1. Связаны с историей нашей Родины, с работой наших предков, с их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0" name="Rectangle 7"/>
          <p:cNvSpPr>
            <a:spLocks noChangeArrowheads="1"/>
          </p:cNvSpPr>
          <p:nvPr/>
        </p:nvSpPr>
        <p:spPr bwMode="auto">
          <a:xfrm>
            <a:off x="-1406229725" y="-1984471838"/>
            <a:ext cx="1657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обычаями: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1" name="Rectangle 8"/>
          <p:cNvSpPr>
            <a:spLocks noChangeArrowheads="1"/>
          </p:cNvSpPr>
          <p:nvPr/>
        </p:nvSpPr>
        <p:spPr bwMode="auto">
          <a:xfrm>
            <a:off x="-374429338" y="-1984471838"/>
            <a:ext cx="7377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топорная работа, прописать ижицу, небо показалось с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2" name="Rectangle 9"/>
          <p:cNvSpPr>
            <a:spLocks noChangeArrowheads="1"/>
          </p:cNvSpPr>
          <p:nvPr/>
        </p:nvSpPr>
        <p:spPr bwMode="auto">
          <a:xfrm>
            <a:off x="-1406229725" y="-1960341838"/>
            <a:ext cx="1284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овчинку.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3" name="Rectangle 10"/>
          <p:cNvSpPr>
            <a:spLocks noChangeArrowheads="1"/>
          </p:cNvSpPr>
          <p:nvPr/>
        </p:nvSpPr>
        <p:spPr bwMode="auto">
          <a:xfrm>
            <a:off x="-1671977225" y="-1929534813"/>
            <a:ext cx="2155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2. Возникли из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4" name="Rectangle 11"/>
          <p:cNvSpPr>
            <a:spLocks noChangeArrowheads="1"/>
          </p:cNvSpPr>
          <p:nvPr/>
        </p:nvSpPr>
        <p:spPr bwMode="auto">
          <a:xfrm>
            <a:off x="-228696838" y="-1929534813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5" name="Rectangle 12"/>
          <p:cNvSpPr>
            <a:spLocks noChangeArrowheads="1"/>
          </p:cNvSpPr>
          <p:nvPr/>
        </p:nvSpPr>
        <p:spPr bwMode="auto">
          <a:xfrm>
            <a:off x="-114396838" y="-1929534813"/>
            <a:ext cx="1570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пословиц: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6" name="Rectangle 13"/>
          <p:cNvSpPr>
            <a:spLocks noChangeArrowheads="1"/>
          </p:cNvSpPr>
          <p:nvPr/>
        </p:nvSpPr>
        <p:spPr bwMode="auto">
          <a:xfrm>
            <a:off x="-2147483648" y="-1929534813"/>
            <a:ext cx="44942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собаку съел, стреляный воробей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7" name="Rectangle 14"/>
          <p:cNvSpPr>
            <a:spLocks noChangeArrowheads="1"/>
          </p:cNvSpPr>
          <p:nvPr/>
        </p:nvSpPr>
        <p:spPr bwMode="auto">
          <a:xfrm>
            <a:off x="-205836838" y="1138650250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8" name="Rectangle 15"/>
          <p:cNvSpPr>
            <a:spLocks noChangeArrowheads="1"/>
          </p:cNvSpPr>
          <p:nvPr/>
        </p:nvSpPr>
        <p:spPr bwMode="auto">
          <a:xfrm>
            <a:off x="-91179650" y="1138650250"/>
            <a:ext cx="4416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художественных произведений: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29" name="Rectangle 16"/>
          <p:cNvSpPr>
            <a:spLocks noChangeArrowheads="1"/>
          </p:cNvSpPr>
          <p:nvPr/>
        </p:nvSpPr>
        <p:spPr bwMode="auto">
          <a:xfrm>
            <a:off x="2147483647" y="1138650250"/>
            <a:ext cx="2459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тришкин кафтан,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0" name="Rectangle 17"/>
          <p:cNvSpPr>
            <a:spLocks noChangeArrowheads="1"/>
          </p:cNvSpPr>
          <p:nvPr/>
        </p:nvSpPr>
        <p:spPr bwMode="auto">
          <a:xfrm>
            <a:off x="-1406229725" y="1379751813"/>
            <a:ext cx="5367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медвежья услуга, на деревню дедушке.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1" name="Rectangle 18"/>
          <p:cNvSpPr>
            <a:spLocks noChangeArrowheads="1"/>
          </p:cNvSpPr>
          <p:nvPr/>
        </p:nvSpPr>
        <p:spPr bwMode="auto">
          <a:xfrm>
            <a:off x="-1671977225" y="2010219500"/>
            <a:ext cx="35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Arial" charset="0"/>
              </a:rPr>
              <a:t>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2" name="Rectangle 19"/>
          <p:cNvSpPr>
            <a:spLocks noChangeArrowheads="1"/>
          </p:cNvSpPr>
          <p:nvPr/>
        </p:nvSpPr>
        <p:spPr bwMode="auto">
          <a:xfrm>
            <a:off x="-1406229725" y="1996235213"/>
            <a:ext cx="2359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заимствованные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3" name="Rectangle 20"/>
          <p:cNvSpPr>
            <a:spLocks noChangeArrowheads="1"/>
          </p:cNvSpPr>
          <p:nvPr/>
        </p:nvSpPr>
        <p:spPr bwMode="auto">
          <a:xfrm>
            <a:off x="280295350" y="1996235213"/>
            <a:ext cx="546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из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4" name="Rectangle 21"/>
          <p:cNvSpPr>
            <a:spLocks noChangeArrowheads="1"/>
          </p:cNvSpPr>
          <p:nvPr/>
        </p:nvSpPr>
        <p:spPr bwMode="auto">
          <a:xfrm>
            <a:off x="531755350" y="1996235213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5" name="Rectangle 22"/>
          <p:cNvSpPr>
            <a:spLocks noChangeArrowheads="1"/>
          </p:cNvSpPr>
          <p:nvPr/>
        </p:nvSpPr>
        <p:spPr bwMode="auto">
          <a:xfrm>
            <a:off x="646055350" y="1996235213"/>
            <a:ext cx="4905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древнецерковнославянского языка: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6" name="Rectangle 23"/>
          <p:cNvSpPr>
            <a:spLocks noChangeArrowheads="1"/>
          </p:cNvSpPr>
          <p:nvPr/>
        </p:nvSpPr>
        <p:spPr bwMode="auto">
          <a:xfrm>
            <a:off x="-2147483648" y="1996235213"/>
            <a:ext cx="1673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нести свой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7" name="Rectangle 24"/>
          <p:cNvSpPr>
            <a:spLocks noChangeArrowheads="1"/>
          </p:cNvSpPr>
          <p:nvPr/>
        </p:nvSpPr>
        <p:spPr bwMode="auto">
          <a:xfrm>
            <a:off x="-1406229725" y="2147483647"/>
            <a:ext cx="47894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крест, соль земли, манна небесная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8" name="Rectangle 25"/>
          <p:cNvSpPr>
            <a:spLocks noChangeArrowheads="1"/>
          </p:cNvSpPr>
          <p:nvPr/>
        </p:nvSpPr>
        <p:spPr bwMode="auto">
          <a:xfrm>
            <a:off x="1829531838" y="2147483647"/>
            <a:ext cx="339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;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39" name="Rectangle 26"/>
          <p:cNvSpPr>
            <a:spLocks noChangeArrowheads="1"/>
          </p:cNvSpPr>
          <p:nvPr/>
        </p:nvSpPr>
        <p:spPr bwMode="auto">
          <a:xfrm>
            <a:off x="526040350" y="-2147483648"/>
            <a:ext cx="277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-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40" name="Rectangle 27"/>
          <p:cNvSpPr>
            <a:spLocks noChangeArrowheads="1"/>
          </p:cNvSpPr>
          <p:nvPr/>
        </p:nvSpPr>
        <p:spPr bwMode="auto">
          <a:xfrm>
            <a:off x="640340350" y="-2147483648"/>
            <a:ext cx="3608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из мифов разных народов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41" name="Rectangle 28"/>
          <p:cNvSpPr>
            <a:spLocks noChangeArrowheads="1"/>
          </p:cNvSpPr>
          <p:nvPr/>
        </p:nvSpPr>
        <p:spPr bwMode="auto">
          <a:xfrm>
            <a:off x="2147483647" y="-2147483648"/>
            <a:ext cx="339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: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42" name="Rectangle 29"/>
          <p:cNvSpPr>
            <a:spLocks noChangeArrowheads="1"/>
          </p:cNvSpPr>
          <p:nvPr/>
        </p:nvSpPr>
        <p:spPr bwMode="auto">
          <a:xfrm>
            <a:off x="2147483647" y="-2147483648"/>
            <a:ext cx="2660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авгиевы конюшни, </a:t>
            </a:r>
            <a:endParaRPr lang="ru-RU" altLang="ru-RU" sz="9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4843" name="Rectangle 30"/>
          <p:cNvSpPr>
            <a:spLocks noChangeArrowheads="1"/>
          </p:cNvSpPr>
          <p:nvPr/>
        </p:nvSpPr>
        <p:spPr bwMode="auto">
          <a:xfrm>
            <a:off x="-1406229725" y="-1733867500"/>
            <a:ext cx="26098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>
                <a:cs typeface="Arial" charset="0"/>
              </a:rPr>
              <a:t>прокрустово ложе.</a:t>
            </a:r>
            <a:endParaRPr lang="ru-RU" altLang="ru-RU" sz="1800"/>
          </a:p>
        </p:txBody>
      </p:sp>
      <p:sp>
        <p:nvSpPr>
          <p:cNvPr id="34844" name="TextBox 5"/>
          <p:cNvSpPr txBox="1">
            <a:spLocks noChangeArrowheads="1"/>
          </p:cNvSpPr>
          <p:nvPr/>
        </p:nvSpPr>
        <p:spPr bwMode="auto">
          <a:xfrm>
            <a:off x="1427163" y="2060575"/>
            <a:ext cx="6337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Фразеологизмы. </a:t>
            </a:r>
            <a:br>
              <a:rPr lang="ru-RU" altLang="ru-RU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Их значение и происхождение.</a:t>
            </a:r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45" name="TextBox 6"/>
          <p:cNvSpPr txBox="1">
            <a:spLocks noChangeArrowheads="1"/>
          </p:cNvSpPr>
          <p:nvPr/>
        </p:nvSpPr>
        <p:spPr bwMode="auto">
          <a:xfrm>
            <a:off x="5440363" y="4419600"/>
            <a:ext cx="2952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Выполнил ученик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3 класса «Б»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МБОУ «Школа №111»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Перов Н.В. </a:t>
            </a:r>
          </a:p>
        </p:txBody>
      </p:sp>
      <p:sp>
        <p:nvSpPr>
          <p:cNvPr id="34846" name="TextBox 7"/>
          <p:cNvSpPr txBox="1">
            <a:spLocks noChangeArrowheads="1"/>
          </p:cNvSpPr>
          <p:nvPr/>
        </p:nvSpPr>
        <p:spPr bwMode="auto">
          <a:xfrm>
            <a:off x="3779838" y="61849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Казань  2015г</a:t>
            </a:r>
            <a:r>
              <a:rPr lang="ru-RU" altLang="ru-RU" sz="1800">
                <a:latin typeface="Calibri" pitchFamily="34" charset="0"/>
              </a:rPr>
              <a:t>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990600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Введение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001000" cy="4038600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</a:rPr>
              <a:t>Фразеологизмы в нашей повседневной речи употребляются сплошь и рядом. Порой мы даже не замечаем, что произносим эти устойчивые выражения, — настолько они привычны и удобны.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FF0000"/>
                </a:solidFill>
                <a:latin typeface="Times New Roman" pitchFamily="18" charset="0"/>
              </a:rPr>
              <a:t>Дело в шляпе, зарубить на носу</a:t>
            </a:r>
            <a:r>
              <a:rPr lang="ru-RU" altLang="ru-RU" sz="2400" smtClean="0">
                <a:latin typeface="Times New Roman" pitchFamily="18" charset="0"/>
              </a:rPr>
              <a:t> и даже в классе учитель нам не редко говорит: «Ребята хватит </a:t>
            </a:r>
            <a:r>
              <a:rPr lang="ru-RU" altLang="ru-RU" sz="2400" smtClean="0">
                <a:solidFill>
                  <a:srgbClr val="FF0000"/>
                </a:solidFill>
                <a:latin typeface="Times New Roman" pitchFamily="18" charset="0"/>
              </a:rPr>
              <a:t>ворон считать</a:t>
            </a:r>
            <a:r>
              <a:rPr lang="ru-RU" altLang="ru-RU" sz="2400" smtClean="0">
                <a:latin typeface="Times New Roman" pitchFamily="18" charset="0"/>
              </a:rPr>
              <a:t>». Эти выражения называются фразеологизмами.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990600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Определение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602163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FF0000"/>
                </a:solidFill>
                <a:latin typeface="Times New Roman" pitchFamily="18" charset="0"/>
              </a:rPr>
              <a:t>Фразеологизм</a:t>
            </a:r>
            <a:r>
              <a:rPr lang="ru-RU" altLang="ru-RU" sz="2400" smtClean="0">
                <a:latin typeface="Times New Roman" pitchFamily="18" charset="0"/>
              </a:rPr>
              <a:t> - устойчивое по составу и структуре, лексически неделимое и    целостное по значению словосочетание или предложение.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</a:rPr>
              <a:t>«</a:t>
            </a:r>
            <a:r>
              <a:rPr lang="ru-RU" altLang="ru-RU" sz="2400" smtClean="0">
                <a:solidFill>
                  <a:srgbClr val="FF0000"/>
                </a:solidFill>
                <a:latin typeface="Times New Roman" pitchFamily="18" charset="0"/>
              </a:rPr>
              <a:t>Фразеологизм </a:t>
            </a:r>
            <a:r>
              <a:rPr lang="ru-RU" altLang="ru-RU" sz="2400" smtClean="0">
                <a:latin typeface="Times New Roman" pitchFamily="18" charset="0"/>
              </a:rPr>
              <a:t>- устойчивое выражение с самостоятельным значением» -  С.И. Ожегов и Н.Ю. Шведова.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</a:rPr>
              <a:t>Фразеологизмы чаще всего используются в разговорной речи и в художественных произведениях.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latin typeface="Times New Roman" pitchFamily="18" charset="0"/>
              </a:rPr>
              <a:t>Они придают речи выразительность.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5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268288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001000" cy="4343400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сказать просто - темно, а если мы скажем: «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Не видно не зги</a:t>
            </a: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», нам станет ясно что не видно совсем ничего.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То есть фразеологизм энергичное, эмоциональное выражение, и прибегая к употреблению в своей речи фразеологизмов мы сообщаем еще и о своем отношении к: </a:t>
            </a:r>
          </a:p>
          <a:p>
            <a:pPr indent="457200" algn="just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событию (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как в воду глядеть</a:t>
            </a: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); </a:t>
            </a:r>
          </a:p>
          <a:p>
            <a:pPr indent="457200" algn="just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предмету (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филькина грамота</a:t>
            </a: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);</a:t>
            </a:r>
          </a:p>
          <a:p>
            <a:pPr indent="457200" algn="just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собеседнику (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ты что белены объелся</a:t>
            </a:r>
            <a:r>
              <a:rPr lang="ru-RU" alt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6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304800"/>
            <a:ext cx="8015287" cy="838200"/>
          </a:xfrm>
        </p:spPr>
        <p:txBody>
          <a:bodyPr/>
          <a:lstStyle/>
          <a:p>
            <a:pPr algn="ctr" eaLnBrk="1" hangingPunct="1"/>
            <a:r>
              <a:rPr lang="ru-RU" altLang="ru-RU" sz="3800" smtClean="0"/>
              <a:t>Происхождение фразеологизмов</a:t>
            </a:r>
            <a:r>
              <a:rPr lang="ru-RU" altLang="ru-RU" sz="1700" smtClean="0"/>
              <a:t/>
            </a:r>
            <a:br>
              <a:rPr lang="ru-RU" altLang="ru-RU" sz="1700" smtClean="0"/>
            </a:br>
            <a:endParaRPr lang="ru-RU" altLang="ru-RU" sz="170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9600" y="1524000"/>
          <a:ext cx="79248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962400"/>
              </a:tblGrid>
              <a:tr h="9777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dirty="0" smtClean="0">
                          <a:latin typeface="Times New Roman" pitchFamily="18" charset="0"/>
                        </a:rPr>
                        <a:t>Фразеологизмы русского происхождения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dirty="0" smtClean="0">
                          <a:latin typeface="Times New Roman" pitchFamily="18" charset="0"/>
                        </a:rPr>
                        <a:t>Заимствованные фразеологизмы</a:t>
                      </a:r>
                    </a:p>
                  </a:txBody>
                  <a:tcPr/>
                </a:tc>
              </a:tr>
              <a:tr h="3441812">
                <a:tc>
                  <a:txBody>
                    <a:bodyPr/>
                    <a:lstStyle/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Связаны с историей нашей Родины, с работой наших предков, их обычаями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топорная работа, небо показалось с овчинку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Возникли из: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 typeface="+mj-lt"/>
                        <a:buAutoNum type="alphaLcParenR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пословиц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собаку съел, стреляный воробей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);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 typeface="+mj-lt"/>
                        <a:buAutoNum type="alphaLcParenR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художественных произведений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тришкин кафтан, медвежья услуга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).</a:t>
                      </a:r>
                    </a:p>
                    <a:p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Древнецерковнославянского языка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соль земли, манна небесная, притча во языцех, метать бисер перед свиньями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Из западноевропейского языка (</a:t>
                      </a:r>
                      <a:r>
                        <a:rPr lang="ru-RU" altLang="ru-RU" sz="15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терра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ru-RU" altLang="ru-RU" sz="15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инкогнита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, синий чулок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Из мифов разных народов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авгиевы конюшни, прокрустово ложе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</a:t>
                      </a:r>
                    </a:p>
                    <a:p>
                      <a:pPr marL="0" indent="457200" algn="just">
                        <a:lnSpc>
                          <a:spcPct val="150000"/>
                        </a:lnSpc>
                        <a:buFontTx/>
                        <a:buAutoNum type="arabicPeriod"/>
                      </a:pP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Из профессиональной речи (</a:t>
                      </a:r>
                      <a:r>
                        <a:rPr lang="ru-RU" altLang="ru-RU" sz="15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играть первую скрипку, овчинка выделки не стоит</a:t>
                      </a:r>
                      <a:r>
                        <a:rPr lang="ru-RU" altLang="ru-RU" sz="1500" dirty="0" smtClean="0">
                          <a:latin typeface="Times New Roman" pitchFamily="18" charset="0"/>
                        </a:rPr>
                        <a:t>).</a:t>
                      </a:r>
                    </a:p>
                    <a:p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CB495-3041-464A-9D2E-AF9FCBF3393E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7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015287" cy="330200"/>
          </a:xfrm>
        </p:spPr>
        <p:txBody>
          <a:bodyPr/>
          <a:lstStyle/>
          <a:p>
            <a:pPr eaLnBrk="1" hangingPunct="1"/>
            <a:endParaRPr lang="ru-RU" altLang="ru-RU" sz="38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05000"/>
            <a:ext cx="7848600" cy="3581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sz="4400" i="1" smtClean="0">
              <a:solidFill>
                <a:srgbClr val="660066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400" smtClean="0">
                <a:solidFill>
                  <a:srgbClr val="660066"/>
                </a:solidFill>
                <a:latin typeface="Times New Roman" pitchFamily="18" charset="0"/>
              </a:rPr>
              <a:t>Фразеологизмы, связанные с историческим прошлым народа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C173D-827C-41F4-94BF-018D67541A5D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8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Дым коромыслом</a:t>
            </a:r>
          </a:p>
        </p:txBody>
      </p:sp>
      <p:sp>
        <p:nvSpPr>
          <p:cNvPr id="1126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645025" y="1600200"/>
            <a:ext cx="3889375" cy="4419600"/>
          </a:xfrm>
        </p:spPr>
        <p:txBody>
          <a:bodyPr/>
          <a:lstStyle/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Значение: шум, гам, беспорядок, суматоха. </a:t>
            </a:r>
          </a:p>
          <a:p>
            <a:pPr marL="0" indent="457200" algn="just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1800" smtClean="0">
                <a:latin typeface="Times New Roman" pitchFamily="18" charset="0"/>
              </a:rPr>
              <a:t>Происхождение: в старой Руси избы часто топили по-черному: дым уходил не через печную трубу, а через специальное окошко или дверь. И по форме дыма предсказывали погоду. Идет дым столбом - будет ясно, волоком - к туману, дождю, коромыслом - к ветру, непогоде, а то и буре. </a:t>
            </a:r>
          </a:p>
        </p:txBody>
      </p:sp>
      <p:pic>
        <p:nvPicPr>
          <p:cNvPr id="11268" name="Picture 11" descr="&amp;Dcy;&amp;ycy;&amp;mcy; &amp;kcy;&amp;ocy;&amp;rcy;&amp;ocy;&amp;mcy;&amp;ycy;&amp;scy;&amp;lcy;&amp;ocy;&amp;m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4038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E1BB9-AAD2-4058-86B9-FCE24BEAEE4C}" type="slidenum">
              <a:rPr lang="ru-RU" alt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491</TotalTime>
  <Words>1733</Words>
  <Application>Microsoft Office PowerPoint</Application>
  <PresentationFormat>Экран (4:3)</PresentationFormat>
  <Paragraphs>203</Paragraphs>
  <Slides>32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Wingdings</vt:lpstr>
      <vt:lpstr>Times New Roman</vt:lpstr>
      <vt:lpstr>Arial Black</vt:lpstr>
      <vt:lpstr>Calibri</vt:lpstr>
      <vt:lpstr>Скругленный</vt:lpstr>
      <vt:lpstr>Презентация PowerPoint</vt:lpstr>
      <vt:lpstr>Цель исследования</vt:lpstr>
      <vt:lpstr>Этапы работы</vt:lpstr>
      <vt:lpstr>Введение</vt:lpstr>
      <vt:lpstr>Определение</vt:lpstr>
      <vt:lpstr>Презентация PowerPoint</vt:lpstr>
      <vt:lpstr>Происхождение фразеологизмов </vt:lpstr>
      <vt:lpstr>Презентация PowerPoint</vt:lpstr>
      <vt:lpstr>Дым коромыслом</vt:lpstr>
      <vt:lpstr>Зарубить на носу</vt:lpstr>
      <vt:lpstr>Презентация PowerPoint</vt:lpstr>
      <vt:lpstr>Двуликий Янус</vt:lpstr>
      <vt:lpstr>Авгиевы конюшни </vt:lpstr>
      <vt:lpstr>Презентация PowerPoint</vt:lpstr>
      <vt:lpstr>Вернемся к нашим баранам</vt:lpstr>
      <vt:lpstr>Вот где собака зарыта! </vt:lpstr>
      <vt:lpstr>Фразеологизмы в повседневной жизни</vt:lpstr>
      <vt:lpstr>Фразеологизмы в повседневной жизни</vt:lpstr>
      <vt:lpstr>Презентация PowerPoint</vt:lpstr>
      <vt:lpstr>Фразеологизмы в детских произведениях</vt:lpstr>
      <vt:lpstr>Презентация PowerPoint</vt:lpstr>
      <vt:lpstr>Фразеологизмы в детских произведениях</vt:lpstr>
      <vt:lpstr>Фразеологизмы в детских произведениях</vt:lpstr>
      <vt:lpstr>Фразеологизмы в детских произведениях</vt:lpstr>
      <vt:lpstr>Вывод</vt:lpstr>
      <vt:lpstr>Игра</vt:lpstr>
      <vt:lpstr>Игра</vt:lpstr>
      <vt:lpstr>Презентация PowerPoint</vt:lpstr>
      <vt:lpstr>Презентация PowerPoint</vt:lpstr>
      <vt:lpstr>Презентация PowerPoint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Юля</dc:creator>
  <cp:lastModifiedBy>Юля</cp:lastModifiedBy>
  <cp:revision>29</cp:revision>
  <cp:lastPrinted>1601-01-01T00:00:00Z</cp:lastPrinted>
  <dcterms:created xsi:type="dcterms:W3CDTF">1601-01-01T00:00:00Z</dcterms:created>
  <dcterms:modified xsi:type="dcterms:W3CDTF">2015-02-08T15:45:18Z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